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analyzes 3,900 customer purchases to uncover insights into spending patterns, customer segments, product preferences, and subscription behavior. Our goal is to guide strategic business decisions through data-driven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61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6106" y="2721173"/>
            <a:ext cx="7020997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Business Recommendations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6" y="3478649"/>
            <a:ext cx="882372" cy="10589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45757" y="3655100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2245757" y="4013240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increase subscriber base.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6" y="4537591"/>
            <a:ext cx="882372" cy="10589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45757" y="4714042"/>
            <a:ext cx="300180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Loyalty Programs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2245757" y="5072182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foster loyalty.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06" y="5596533"/>
            <a:ext cx="882372" cy="10589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45757" y="5772983"/>
            <a:ext cx="249876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2245757" y="6131123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 for discount-dependent products.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106" y="6655475"/>
            <a:ext cx="882372" cy="10589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45757" y="6831925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2245757" y="7190065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campaigns on high-revenue age groups and express-shipping users.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80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 &amp; 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125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Goals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64662"/>
            <a:ext cx="3501509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spending patterns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customer segments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product preferences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subscription behavior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Guide strategic decisions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3125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at a Glance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3964662"/>
            <a:ext cx="3501509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Rows: 3,900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Columns: 18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Features: Demographics, Purchase Details, Shopping Behavior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Data: 37 values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7698"/>
            <a:ext cx="10535245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 with Python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8670" y="1779746"/>
            <a:ext cx="4201716" cy="2802969"/>
          </a:xfrm>
          <a:prstGeom prst="roundRect">
            <a:avLst>
              <a:gd name="adj" fmla="val 5220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8190" y="1779746"/>
            <a:ext cx="121920" cy="2802969"/>
          </a:xfrm>
          <a:prstGeom prst="roundRect">
            <a:avLst>
              <a:gd name="adj" fmla="val 77636"/>
            </a:avLst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1135856" y="2035493"/>
            <a:ext cx="3598783" cy="704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5856" y="2873931"/>
            <a:ext cx="3598783" cy="1453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used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initial structure and summary statistics.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4223" y="1779746"/>
            <a:ext cx="4201835" cy="2802969"/>
          </a:xfrm>
          <a:prstGeom prst="roundRect">
            <a:avLst>
              <a:gd name="adj" fmla="val 5220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3743" y="1779746"/>
            <a:ext cx="121920" cy="2802969"/>
          </a:xfrm>
          <a:prstGeom prst="roundRect">
            <a:avLst>
              <a:gd name="adj" fmla="val 77636"/>
            </a:avLst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5561409" y="2035493"/>
            <a:ext cx="3084314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1409" y="2521863"/>
            <a:ext cx="3598902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missing values in 'Review Rating' using the median rating per product category.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39895" y="1779746"/>
            <a:ext cx="4201835" cy="2802969"/>
          </a:xfrm>
          <a:prstGeom prst="roundRect">
            <a:avLst>
              <a:gd name="adj" fmla="val 5220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415" y="1779746"/>
            <a:ext cx="121920" cy="2802969"/>
          </a:xfrm>
          <a:prstGeom prst="roundRect">
            <a:avLst>
              <a:gd name="adj" fmla="val 77636"/>
            </a:avLst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87082" y="2035493"/>
            <a:ext cx="3313986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7082" y="2521863"/>
            <a:ext cx="3598902" cy="1085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improved readability and documentation.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8670" y="4806553"/>
            <a:ext cx="4201716" cy="2795349"/>
          </a:xfrm>
          <a:prstGeom prst="roundRect">
            <a:avLst>
              <a:gd name="adj" fmla="val 523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8190" y="4806553"/>
            <a:ext cx="121920" cy="2795349"/>
          </a:xfrm>
          <a:prstGeom prst="roundRect">
            <a:avLst>
              <a:gd name="adj" fmla="val 77636"/>
            </a:avLst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1135856" y="5062299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35856" y="5548670"/>
            <a:ext cx="3598783" cy="1453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by binning ages and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purchase data.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4223" y="4806553"/>
            <a:ext cx="4201835" cy="2795349"/>
          </a:xfrm>
          <a:prstGeom prst="roundRect">
            <a:avLst>
              <a:gd name="adj" fmla="val 523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3743" y="4806553"/>
            <a:ext cx="121920" cy="2795349"/>
          </a:xfrm>
          <a:prstGeom prst="roundRect">
            <a:avLst>
              <a:gd name="adj" fmla="val 77636"/>
            </a:avLst>
          </a:prstGeom>
          <a:solidFill>
            <a:srgbClr val="2B0AFF"/>
          </a:solidFill>
          <a:ln/>
        </p:spPr>
      </p:sp>
      <p:sp>
        <p:nvSpPr>
          <p:cNvPr id="21" name="Text 19"/>
          <p:cNvSpPr/>
          <p:nvPr/>
        </p:nvSpPr>
        <p:spPr>
          <a:xfrm>
            <a:off x="5561409" y="5062299"/>
            <a:ext cx="3598902" cy="704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Consistency &amp;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1409" y="5900738"/>
            <a:ext cx="3598902" cy="1445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redundant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639"/>
            <a:ext cx="77533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195393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Male Customers Drive Higher Revenue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272790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reveals a significant difference in revenue contribution between genders. Male customers generated more than double the revenue compared to female customers.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65427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insight suggests potential opportunities for targeted marketing strategies or product offerings tailored to each gender segment.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High-Spending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462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identified 839 customers who utilized discounts yet maintained purchase amounts above the average. These customers represent a valuable segment that responds to promotions but still contributes significantly to revenue.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411385"/>
            <a:ext cx="3664744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645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839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5136237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441138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4645819"/>
            <a:ext cx="3064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Above Average Spend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513623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purchase amounts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96038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6194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Valuable Segment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68524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 to promotions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95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Performance &amp; Shipping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54035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5 Products by Rating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31431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3.86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3.84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3.82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3.80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Skirt: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3.78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7092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products consistently receive high customer satisfaction.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2754035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Shipping Type Comparison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856321" y="3831431"/>
            <a:ext cx="35015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Shipping: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$58.46 (Avg. Purchase)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$60.48 (Avg. Purchase)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48720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using Express shipping tend to have slightly higher average purchase amounts.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38056"/>
            <a:ext cx="12096393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 Status &amp; Discount Dependency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098" y="2030016"/>
            <a:ext cx="8297585" cy="43917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188023" y="6142925"/>
            <a:ext cx="224314" cy="224314"/>
          </a:xfrm>
          <a:prstGeom prst="roundRect">
            <a:avLst>
              <a:gd name="adj" fmla="val 8153"/>
            </a:avLst>
          </a:prstGeom>
          <a:solidFill>
            <a:srgbClr val="1B00C7"/>
          </a:solidFill>
          <a:ln/>
        </p:spPr>
      </p:sp>
      <p:sp>
        <p:nvSpPr>
          <p:cNvPr id="5" name="Text 2"/>
          <p:cNvSpPr/>
          <p:nvPr/>
        </p:nvSpPr>
        <p:spPr>
          <a:xfrm>
            <a:off x="4473297" y="6142925"/>
            <a:ext cx="384334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0031" y="6142925"/>
            <a:ext cx="224314" cy="224314"/>
          </a:xfrm>
          <a:prstGeom prst="roundRect">
            <a:avLst>
              <a:gd name="adj" fmla="val 8153"/>
            </a:avLst>
          </a:prstGeom>
          <a:solidFill>
            <a:srgbClr val="6D57FF"/>
          </a:solidFill>
          <a:ln/>
        </p:spPr>
      </p:sp>
      <p:sp>
        <p:nvSpPr>
          <p:cNvPr id="7" name="Text 4"/>
          <p:cNvSpPr/>
          <p:nvPr/>
        </p:nvSpPr>
        <p:spPr>
          <a:xfrm>
            <a:off x="5295305" y="6142925"/>
            <a:ext cx="303609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5098" y="6616794"/>
            <a:ext cx="829758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27% of customers are subscribers.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637514" y="1893570"/>
            <a:ext cx="4215289" cy="841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Discount-Dependent Products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9637514" y="2956441"/>
            <a:ext cx="4215289" cy="321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50.00% discounted purchases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49.66% discounted purchases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49.07% discounted purchases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Sweater: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48.17% discounted purchases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47.37% discounted purchases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637514" y="6368787"/>
            <a:ext cx="4215289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products frequently rely on discounts for sales.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668179"/>
            <a:ext cx="769834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 &amp; Loyalty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2828" y="2241113"/>
            <a:ext cx="3755112" cy="1986915"/>
          </a:xfrm>
          <a:prstGeom prst="roundRect">
            <a:avLst>
              <a:gd name="adj" fmla="val 436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36903" y="2455188"/>
            <a:ext cx="619601" cy="619601"/>
          </a:xfrm>
          <a:prstGeom prst="roundRect">
            <a:avLst>
              <a:gd name="adj" fmla="val 14756409"/>
            </a:avLst>
          </a:prstGeom>
          <a:solidFill>
            <a:srgbClr val="2B0A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281" y="2625447"/>
            <a:ext cx="278844" cy="2788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36903" y="3262789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 Customers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36903" y="3698319"/>
            <a:ext cx="332696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65940" y="2241113"/>
            <a:ext cx="3755231" cy="1986915"/>
          </a:xfrm>
          <a:prstGeom prst="roundRect">
            <a:avLst>
              <a:gd name="adj" fmla="val 436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80015" y="2455188"/>
            <a:ext cx="619601" cy="619601"/>
          </a:xfrm>
          <a:prstGeom prst="roundRect">
            <a:avLst>
              <a:gd name="adj" fmla="val 14756409"/>
            </a:avLst>
          </a:prstGeom>
          <a:solidFill>
            <a:srgbClr val="2B0A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0393" y="2625447"/>
            <a:ext cx="278844" cy="2788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80015" y="3262789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Customers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80015" y="3698319"/>
            <a:ext cx="332708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22828" y="4416028"/>
            <a:ext cx="7698343" cy="1986915"/>
          </a:xfrm>
          <a:prstGeom prst="roundRect">
            <a:avLst>
              <a:gd name="adj" fmla="val 436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36903" y="4630103"/>
            <a:ext cx="619601" cy="619601"/>
          </a:xfrm>
          <a:prstGeom prst="roundRect">
            <a:avLst>
              <a:gd name="adj" fmla="val 14756409"/>
            </a:avLst>
          </a:prstGeom>
          <a:solidFill>
            <a:srgbClr val="2B0A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281" y="4800362"/>
            <a:ext cx="278844" cy="27884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36903" y="5437703"/>
            <a:ext cx="268355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Returning Customers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36903" y="5873234"/>
            <a:ext cx="727019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22828" y="6614517"/>
            <a:ext cx="7698343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segmentation shows a strong base of loyal customers. Additionally, repeat buyers (those with &gt;5 purchases) are more likely to subscribe, with 958 subscribers among them.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1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528179"/>
            <a:ext cx="12162115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Products per Category &amp; Age Group Revenue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618911"/>
            <a:ext cx="4141351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3 Products by Category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1518" y="5182195"/>
            <a:ext cx="6355675" cy="1233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Accessories: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Jewelry, Sunglasses, Belt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Blouse, Pants, Shirt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Footwear: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Sandals, Shoes, Sneakers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Outerwear: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Jacket, Coat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0827" y="4618911"/>
            <a:ext cx="3388162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Age Group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70827" y="5182195"/>
            <a:ext cx="6355675" cy="1233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$62,143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Middle-aged: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$59,197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$55,978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Senior: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$55,763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0827" y="6389284"/>
            <a:ext cx="6355675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contribute the most revenue.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2026-01-31T07:15:55Z</dcterms:created>
  <dcterms:modified xsi:type="dcterms:W3CDTF">2026-01-31T07:15:55Z</dcterms:modified>
</cp:coreProperties>
</file>